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2" r:id="rId1"/>
  </p:sldMasterIdLst>
  <p:notesMasterIdLst>
    <p:notesMasterId r:id="rId19"/>
  </p:notesMasterIdLst>
  <p:sldIdLst>
    <p:sldId id="256" r:id="rId2"/>
    <p:sldId id="257" r:id="rId3"/>
    <p:sldId id="276" r:id="rId4"/>
    <p:sldId id="258" r:id="rId5"/>
    <p:sldId id="259" r:id="rId6"/>
    <p:sldId id="261" r:id="rId7"/>
    <p:sldId id="265" r:id="rId8"/>
    <p:sldId id="263" r:id="rId9"/>
    <p:sldId id="274" r:id="rId10"/>
    <p:sldId id="275" r:id="rId11"/>
    <p:sldId id="273" r:id="rId12"/>
    <p:sldId id="262" r:id="rId13"/>
    <p:sldId id="277" r:id="rId14"/>
    <p:sldId id="272" r:id="rId15"/>
    <p:sldId id="266" r:id="rId16"/>
    <p:sldId id="270" r:id="rId17"/>
    <p:sldId id="27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9" autoAdjust="0"/>
    <p:restoredTop sz="78695" autoAdjust="0"/>
  </p:normalViewPr>
  <p:slideViewPr>
    <p:cSldViewPr snapToGrid="0" snapToObjects="1">
      <p:cViewPr varScale="1">
        <p:scale>
          <a:sx n="102" d="100"/>
          <a:sy n="102" d="100"/>
        </p:scale>
        <p:origin x="251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A7E8B-CA47-C54C-8AAF-D56405629A11}" type="datetimeFigureOut">
              <a:rPr lang="en-US" smtClean="0"/>
              <a:t>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0AE064-8C41-834E-B317-93C643FD802D}" type="slidenum">
              <a:rPr lang="en-US" smtClean="0"/>
              <a:t>‹#›</a:t>
            </a:fld>
            <a:endParaRPr lang="en-US"/>
          </a:p>
        </p:txBody>
      </p:sp>
    </p:spTree>
    <p:extLst>
      <p:ext uri="{BB962C8B-B14F-4D97-AF65-F5344CB8AC3E}">
        <p14:creationId xmlns:p14="http://schemas.microsoft.com/office/powerpoint/2010/main" val="5492933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Hook </a:t>
            </a:r>
            <a:r>
              <a:rPr lang="mr-IN" dirty="0" smtClean="0"/>
              <a:t>–</a:t>
            </a:r>
            <a:r>
              <a:rPr lang="en-US" dirty="0" smtClean="0"/>
              <a:t> question (ever done a CTF?)</a:t>
            </a:r>
          </a:p>
          <a:p>
            <a:endParaRPr lang="en-US" dirty="0" smtClean="0"/>
          </a:p>
          <a:p>
            <a:r>
              <a:rPr lang="en-US" dirty="0" smtClean="0"/>
              <a:t>Beginning</a:t>
            </a:r>
            <a:r>
              <a:rPr lang="en-US" baseline="0" dirty="0" smtClean="0"/>
              <a:t> </a:t>
            </a:r>
            <a:r>
              <a:rPr lang="mr-IN" baseline="0" dirty="0" smtClean="0"/>
              <a:t>–</a:t>
            </a:r>
            <a:r>
              <a:rPr lang="en-US" baseline="0" dirty="0" smtClean="0"/>
              <a:t> what are CTFs</a:t>
            </a:r>
          </a:p>
          <a:p>
            <a:endParaRPr lang="en-US" baseline="0" dirty="0" smtClean="0"/>
          </a:p>
          <a:p>
            <a:r>
              <a:rPr lang="en-US" baseline="0" dirty="0" smtClean="0"/>
              <a:t>Middle </a:t>
            </a:r>
            <a:r>
              <a:rPr lang="mr-IN" baseline="0" dirty="0" smtClean="0"/>
              <a:t>–</a:t>
            </a:r>
            <a:r>
              <a:rPr lang="en-US" baseline="0" dirty="0" smtClean="0"/>
              <a:t> how to do CTFs</a:t>
            </a:r>
          </a:p>
          <a:p>
            <a:endParaRPr lang="en-US" baseline="0" dirty="0" smtClean="0"/>
          </a:p>
          <a:p>
            <a:r>
              <a:rPr lang="en-US" baseline="0" dirty="0" smtClean="0"/>
              <a:t>Climax </a:t>
            </a:r>
            <a:r>
              <a:rPr lang="mr-IN" baseline="0" dirty="0" smtClean="0"/>
              <a:t>–</a:t>
            </a:r>
            <a:r>
              <a:rPr lang="en-US" baseline="0" dirty="0" smtClean="0"/>
              <a:t> WHY to do CTFs</a:t>
            </a:r>
          </a:p>
          <a:p>
            <a:endParaRPr lang="en-US" baseline="0" dirty="0" smtClean="0"/>
          </a:p>
          <a:p>
            <a:r>
              <a:rPr lang="en-US" baseline="0" dirty="0" smtClean="0"/>
              <a:t>End </a:t>
            </a:r>
            <a:r>
              <a:rPr lang="mr-IN" baseline="0" dirty="0" smtClean="0"/>
              <a:t>–</a:t>
            </a:r>
            <a:r>
              <a:rPr lang="en-US" baseline="0" dirty="0" smtClean="0"/>
              <a:t> thanks for coming, final thoughts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dirty="0" smtClean="0"/>
              <a:t>Intro, half of who we are slide (plus picture of me) </a:t>
            </a:r>
            <a:r>
              <a:rPr lang="mr-IN" dirty="0" smtClean="0"/>
              <a:t>–</a:t>
            </a:r>
            <a:r>
              <a:rPr lang="en-US" dirty="0" smtClean="0"/>
              <a:t> Ray</a:t>
            </a:r>
          </a:p>
          <a:p>
            <a:r>
              <a:rPr lang="en-US" dirty="0" smtClean="0"/>
              <a:t>Half of who we are slide, what are CTFs, types of CTFs, CTF challenges, Demo #1 </a:t>
            </a:r>
            <a:r>
              <a:rPr lang="mr-IN" dirty="0" smtClean="0"/>
              <a:t>–</a:t>
            </a:r>
            <a:r>
              <a:rPr lang="en-US" dirty="0" smtClean="0"/>
              <a:t> Clayton</a:t>
            </a:r>
          </a:p>
          <a:p>
            <a:r>
              <a:rPr lang="en-US" smtClean="0"/>
              <a:t>How </a:t>
            </a:r>
            <a:r>
              <a:rPr lang="en-US" dirty="0" smtClean="0"/>
              <a:t>to do CTFs, Advanced Tactics, Trello </a:t>
            </a:r>
            <a:r>
              <a:rPr lang="mr-IN" dirty="0" smtClean="0"/>
              <a:t>–</a:t>
            </a:r>
            <a:r>
              <a:rPr lang="en-US" dirty="0" smtClean="0"/>
              <a:t> Ray</a:t>
            </a:r>
          </a:p>
          <a:p>
            <a:r>
              <a:rPr lang="en-US" dirty="0" smtClean="0"/>
              <a:t>Why, Why, Popular, Resources </a:t>
            </a:r>
            <a:r>
              <a:rPr lang="mr-IN" dirty="0" smtClean="0"/>
              <a:t>–</a:t>
            </a:r>
            <a:r>
              <a:rPr lang="en-US" dirty="0" smtClean="0"/>
              <a:t> Clayton</a:t>
            </a:r>
          </a:p>
          <a:p>
            <a:r>
              <a:rPr lang="en-US" dirty="0" smtClean="0"/>
              <a:t>Demo, Q&amp;A, </a:t>
            </a:r>
            <a:r>
              <a:rPr lang="en-US" smtClean="0"/>
              <a:t>(hints), </a:t>
            </a:r>
            <a:r>
              <a:rPr lang="en-US" dirty="0" smtClean="0"/>
              <a:t>End - Ray</a:t>
            </a:r>
            <a:endParaRPr lang="en-US" dirty="0"/>
          </a:p>
        </p:txBody>
      </p:sp>
      <p:sp>
        <p:nvSpPr>
          <p:cNvPr id="4" name="Slide Number Placeholder 3"/>
          <p:cNvSpPr>
            <a:spLocks noGrp="1"/>
          </p:cNvSpPr>
          <p:nvPr>
            <p:ph type="sldNum" sz="quarter" idx="10"/>
          </p:nvPr>
        </p:nvSpPr>
        <p:spPr/>
        <p:txBody>
          <a:bodyPr/>
          <a:lstStyle/>
          <a:p>
            <a:fld id="{FB0AE064-8C41-834E-B317-93C643FD802D}" type="slidenum">
              <a:rPr lang="en-US" smtClean="0"/>
              <a:t>1</a:t>
            </a:fld>
            <a:endParaRPr lang="en-US"/>
          </a:p>
        </p:txBody>
      </p:sp>
    </p:spTree>
    <p:extLst>
      <p:ext uri="{BB962C8B-B14F-4D97-AF65-F5344CB8AC3E}">
        <p14:creationId xmlns:p14="http://schemas.microsoft.com/office/powerpoint/2010/main" val="1590953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B0AE064-8C41-834E-B317-93C643FD802D}" type="slidenum">
              <a:rPr lang="en-US" smtClean="0"/>
              <a:t>13</a:t>
            </a:fld>
            <a:endParaRPr lang="en-US"/>
          </a:p>
        </p:txBody>
      </p:sp>
    </p:spTree>
    <p:extLst>
      <p:ext uri="{BB962C8B-B14F-4D97-AF65-F5344CB8AC3E}">
        <p14:creationId xmlns:p14="http://schemas.microsoft.com/office/powerpoint/2010/main" val="28757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B0AE064-8C41-834E-B317-93C643FD802D}" type="slidenum">
              <a:rPr lang="en-US" smtClean="0"/>
              <a:t>2</a:t>
            </a:fld>
            <a:endParaRPr lang="en-US"/>
          </a:p>
        </p:txBody>
      </p:sp>
    </p:spTree>
    <p:extLst>
      <p:ext uri="{BB962C8B-B14F-4D97-AF65-F5344CB8AC3E}">
        <p14:creationId xmlns:p14="http://schemas.microsoft.com/office/powerpoint/2010/main" val="3521802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www.flickr.com</a:t>
            </a:r>
            <a:r>
              <a:rPr lang="en-US" dirty="0" smtClean="0"/>
              <a:t>/photos/</a:t>
            </a:r>
            <a:r>
              <a:rPr lang="en-US" dirty="0" err="1" smtClean="0"/>
              <a:t>wxs</a:t>
            </a:r>
            <a:r>
              <a:rPr lang="en-US" dirty="0" smtClean="0"/>
              <a:t>/with/480392249/</a:t>
            </a:r>
            <a:endParaRPr lang="en-US" dirty="0"/>
          </a:p>
        </p:txBody>
      </p:sp>
      <p:sp>
        <p:nvSpPr>
          <p:cNvPr id="4" name="Slide Number Placeholder 3"/>
          <p:cNvSpPr>
            <a:spLocks noGrp="1"/>
          </p:cNvSpPr>
          <p:nvPr>
            <p:ph type="sldNum" sz="quarter" idx="10"/>
          </p:nvPr>
        </p:nvSpPr>
        <p:spPr/>
        <p:txBody>
          <a:bodyPr/>
          <a:lstStyle/>
          <a:p>
            <a:fld id="{FB0AE064-8C41-834E-B317-93C643FD802D}" type="slidenum">
              <a:rPr lang="en-US" smtClean="0"/>
              <a:t>3</a:t>
            </a:fld>
            <a:endParaRPr lang="en-US"/>
          </a:p>
        </p:txBody>
      </p:sp>
    </p:spTree>
    <p:extLst>
      <p:ext uri="{BB962C8B-B14F-4D97-AF65-F5344CB8AC3E}">
        <p14:creationId xmlns:p14="http://schemas.microsoft.com/office/powerpoint/2010/main" val="34633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ctftime.org</a:t>
            </a:r>
            <a:r>
              <a:rPr lang="en-US" dirty="0" smtClean="0"/>
              <a:t>/</a:t>
            </a:r>
            <a:r>
              <a:rPr lang="en-US" dirty="0" err="1" smtClean="0"/>
              <a:t>ctf-wtf</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Jeopardy – various challenges and questions in a range of categories. Teams (or individual players) receive points for each task, generally relating to the difficulty of the question. At the end of the game, the points are tallied and the winner is the team with the most points. This is the most common format, especially in online-only CTFs.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Attack- defense - this type of CTF involves a network or host with vulnerable services. Teams are generally given time to patch and defend their hosts while developing exploits to use against other teams. After a specified amount of time, the network is opened up, and the attacks/defense can begin. (</a:t>
            </a:r>
            <a:r>
              <a:rPr lang="en-US" dirty="0" err="1" smtClean="0"/>
              <a:t>DefCon</a:t>
            </a:r>
            <a:r>
              <a:rPr lang="en-US" dirty="0" smtClean="0"/>
              <a:t> and CCDC are the most common attack-defense)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Mixed/Scenario - mixed format CTFs are either a combination of the above two types of CTFs or an entirely different format altogether. Scenario based CTFs are similar in style to Jeopardy, but without specific challenges or points specified.</a:t>
            </a:r>
            <a:r>
              <a:rPr lang="en-US" baseline="0" dirty="0" smtClean="0"/>
              <a:t> (</a:t>
            </a:r>
            <a:r>
              <a:rPr lang="en-US" dirty="0" smtClean="0"/>
              <a:t>UCSB </a:t>
            </a:r>
            <a:r>
              <a:rPr lang="en-US" dirty="0" err="1" smtClean="0"/>
              <a:t>iCTF</a:t>
            </a:r>
            <a:r>
              <a:rPr lang="en-US" dirty="0" smtClean="0"/>
              <a:t> is the main mixed</a:t>
            </a:r>
            <a:r>
              <a:rPr lang="en-US" baseline="0" dirty="0" smtClean="0"/>
              <a:t> CTF. </a:t>
            </a:r>
            <a:r>
              <a:rPr lang="en-US" baseline="0" dirty="0" err="1" smtClean="0"/>
              <a:t>DerbyCon</a:t>
            </a:r>
            <a:r>
              <a:rPr lang="en-US" baseline="0" dirty="0" smtClean="0"/>
              <a:t> and </a:t>
            </a:r>
            <a:r>
              <a:rPr lang="en-US" baseline="0" dirty="0" err="1" smtClean="0"/>
              <a:t>Eversec</a:t>
            </a:r>
            <a:r>
              <a:rPr lang="en-US" baseline="0" dirty="0" smtClean="0"/>
              <a:t> are scenario CTFs.</a:t>
            </a:r>
            <a:endParaRPr lang="en-US" dirty="0"/>
          </a:p>
        </p:txBody>
      </p:sp>
      <p:sp>
        <p:nvSpPr>
          <p:cNvPr id="4" name="Slide Number Placeholder 3"/>
          <p:cNvSpPr>
            <a:spLocks noGrp="1"/>
          </p:cNvSpPr>
          <p:nvPr>
            <p:ph type="sldNum" sz="quarter" idx="10"/>
          </p:nvPr>
        </p:nvSpPr>
        <p:spPr/>
        <p:txBody>
          <a:bodyPr/>
          <a:lstStyle/>
          <a:p>
            <a:fld id="{FB0AE064-8C41-834E-B317-93C643FD802D}" type="slidenum">
              <a:rPr lang="en-US" smtClean="0"/>
              <a:t>5</a:t>
            </a:fld>
            <a:endParaRPr lang="en-US"/>
          </a:p>
        </p:txBody>
      </p:sp>
    </p:spTree>
    <p:extLst>
      <p:ext uri="{BB962C8B-B14F-4D97-AF65-F5344CB8AC3E}">
        <p14:creationId xmlns:p14="http://schemas.microsoft.com/office/powerpoint/2010/main" val="1892254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0AE064-8C41-834E-B317-93C643FD802D}" type="slidenum">
              <a:rPr lang="en-US" smtClean="0"/>
              <a:t>7</a:t>
            </a:fld>
            <a:endParaRPr lang="en-US"/>
          </a:p>
        </p:txBody>
      </p:sp>
    </p:spTree>
    <p:extLst>
      <p:ext uri="{BB962C8B-B14F-4D97-AF65-F5344CB8AC3E}">
        <p14:creationId xmlns:p14="http://schemas.microsoft.com/office/powerpoint/2010/main" val="287404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www.openctf.com</a:t>
            </a:r>
            <a:r>
              <a:rPr lang="en-US" dirty="0" smtClean="0"/>
              <a:t>/html/</a:t>
            </a:r>
            <a:r>
              <a:rPr lang="en-US" dirty="0" err="1" smtClean="0"/>
              <a:t>firstctf.html</a:t>
            </a:r>
            <a:endParaRPr lang="en-US" dirty="0" smtClean="0"/>
          </a:p>
          <a:p>
            <a:endParaRPr lang="en-US" dirty="0"/>
          </a:p>
        </p:txBody>
      </p:sp>
      <p:sp>
        <p:nvSpPr>
          <p:cNvPr id="4" name="Slide Number Placeholder 3"/>
          <p:cNvSpPr>
            <a:spLocks noGrp="1"/>
          </p:cNvSpPr>
          <p:nvPr>
            <p:ph type="sldNum" sz="quarter" idx="10"/>
          </p:nvPr>
        </p:nvSpPr>
        <p:spPr/>
        <p:txBody>
          <a:bodyPr/>
          <a:lstStyle/>
          <a:p>
            <a:fld id="{FB0AE064-8C41-834E-B317-93C643FD802D}" type="slidenum">
              <a:rPr lang="en-US" smtClean="0"/>
              <a:t>8</a:t>
            </a:fld>
            <a:endParaRPr lang="en-US"/>
          </a:p>
        </p:txBody>
      </p:sp>
    </p:spTree>
    <p:extLst>
      <p:ext uri="{BB962C8B-B14F-4D97-AF65-F5344CB8AC3E}">
        <p14:creationId xmlns:p14="http://schemas.microsoft.com/office/powerpoint/2010/main" val="3706305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www.openctf.com</a:t>
            </a:r>
            <a:r>
              <a:rPr lang="en-US" dirty="0" smtClean="0"/>
              <a:t>/html/</a:t>
            </a:r>
            <a:r>
              <a:rPr lang="en-US" dirty="0" err="1" smtClean="0"/>
              <a:t>firstctf.html</a:t>
            </a:r>
            <a:endParaRPr lang="en-US" dirty="0" smtClean="0"/>
          </a:p>
          <a:p>
            <a:endParaRPr lang="en-US" dirty="0"/>
          </a:p>
        </p:txBody>
      </p:sp>
      <p:sp>
        <p:nvSpPr>
          <p:cNvPr id="4" name="Slide Number Placeholder 3"/>
          <p:cNvSpPr>
            <a:spLocks noGrp="1"/>
          </p:cNvSpPr>
          <p:nvPr>
            <p:ph type="sldNum" sz="quarter" idx="10"/>
          </p:nvPr>
        </p:nvSpPr>
        <p:spPr/>
        <p:txBody>
          <a:bodyPr/>
          <a:lstStyle/>
          <a:p>
            <a:fld id="{FB0AE064-8C41-834E-B317-93C643FD802D}" type="slidenum">
              <a:rPr lang="en-US" smtClean="0"/>
              <a:t>9</a:t>
            </a:fld>
            <a:endParaRPr lang="en-US"/>
          </a:p>
        </p:txBody>
      </p:sp>
    </p:spTree>
    <p:extLst>
      <p:ext uri="{BB962C8B-B14F-4D97-AF65-F5344CB8AC3E}">
        <p14:creationId xmlns:p14="http://schemas.microsoft.com/office/powerpoint/2010/main" val="370630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www.openctf.com</a:t>
            </a:r>
            <a:r>
              <a:rPr lang="en-US" dirty="0" smtClean="0"/>
              <a:t>/html/</a:t>
            </a:r>
            <a:r>
              <a:rPr lang="en-US" dirty="0" err="1" smtClean="0"/>
              <a:t>firstctf.html</a:t>
            </a:r>
            <a:endParaRPr lang="en-US" dirty="0" smtClean="0"/>
          </a:p>
          <a:p>
            <a:endParaRPr lang="en-US" dirty="0"/>
          </a:p>
        </p:txBody>
      </p:sp>
      <p:sp>
        <p:nvSpPr>
          <p:cNvPr id="4" name="Slide Number Placeholder 3"/>
          <p:cNvSpPr>
            <a:spLocks noGrp="1"/>
          </p:cNvSpPr>
          <p:nvPr>
            <p:ph type="sldNum" sz="quarter" idx="10"/>
          </p:nvPr>
        </p:nvSpPr>
        <p:spPr/>
        <p:txBody>
          <a:bodyPr/>
          <a:lstStyle/>
          <a:p>
            <a:fld id="{FB0AE064-8C41-834E-B317-93C643FD802D}" type="slidenum">
              <a:rPr lang="en-US" smtClean="0"/>
              <a:t>10</a:t>
            </a:fld>
            <a:endParaRPr lang="en-US"/>
          </a:p>
        </p:txBody>
      </p:sp>
    </p:spTree>
    <p:extLst>
      <p:ext uri="{BB962C8B-B14F-4D97-AF65-F5344CB8AC3E}">
        <p14:creationId xmlns:p14="http://schemas.microsoft.com/office/powerpoint/2010/main" val="370630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www.thesun.co.uk</a:t>
            </a:r>
            <a:r>
              <a:rPr lang="en-US" dirty="0" smtClean="0"/>
              <a:t>/</a:t>
            </a:r>
            <a:r>
              <a:rPr lang="en-US" dirty="0" err="1" smtClean="0"/>
              <a:t>wp</a:t>
            </a:r>
            <a:r>
              <a:rPr lang="en-US" dirty="0" smtClean="0"/>
              <a:t>-content/uploads/2016/07/nintchdbpict000255744918.jpg</a:t>
            </a:r>
            <a:endParaRPr lang="en-US" dirty="0"/>
          </a:p>
        </p:txBody>
      </p:sp>
      <p:sp>
        <p:nvSpPr>
          <p:cNvPr id="4" name="Slide Number Placeholder 3"/>
          <p:cNvSpPr>
            <a:spLocks noGrp="1"/>
          </p:cNvSpPr>
          <p:nvPr>
            <p:ph type="sldNum" sz="quarter" idx="10"/>
          </p:nvPr>
        </p:nvSpPr>
        <p:spPr/>
        <p:txBody>
          <a:bodyPr/>
          <a:lstStyle/>
          <a:p>
            <a:fld id="{FB0AE064-8C41-834E-B317-93C643FD802D}" type="slidenum">
              <a:rPr lang="en-US" smtClean="0"/>
              <a:t>11</a:t>
            </a:fld>
            <a:endParaRPr lang="en-US"/>
          </a:p>
        </p:txBody>
      </p:sp>
    </p:spTree>
    <p:extLst>
      <p:ext uri="{BB962C8B-B14F-4D97-AF65-F5344CB8AC3E}">
        <p14:creationId xmlns:p14="http://schemas.microsoft.com/office/powerpoint/2010/main" val="922547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9648F39E-9C37-485F-AC97-16BB4BDF9F49}" type="slidenum">
              <a:rPr kumimoji="0" lang="en-US" smtClean="0"/>
              <a:t>‹#›</a:t>
            </a:fld>
            <a:endParaRPr kumimoji="0"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BA2EDF-7BDA-BC4A-A215-2B1FD742F251}" type="datetimeFigureOut">
              <a:rPr lang="en-US" smtClean="0"/>
              <a:t>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67A42C9A-96A2-5849-B263-88D4ECD16A4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BA2EDF-7BDA-BC4A-A215-2B1FD742F251}" type="datetimeFigureOut">
              <a:rPr lang="en-US" smtClean="0"/>
              <a:t>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67A42C9A-96A2-5849-B263-88D4ECD16A4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BA2EDF-7BDA-BC4A-A215-2B1FD742F251}" type="datetimeFigureOut">
              <a:rPr lang="en-US" smtClean="0"/>
              <a:t>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9BA2EDF-7BDA-BC4A-A215-2B1FD742F251}" type="datetimeFigureOut">
              <a:rPr lang="en-US" smtClean="0"/>
              <a:t>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9BA2EDF-7BDA-BC4A-A215-2B1FD742F251}" type="datetimeFigureOut">
              <a:rPr lang="en-US" smtClean="0"/>
              <a:t>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A2EDF-7BDA-BC4A-A215-2B1FD742F251}" type="datetimeFigureOut">
              <a:rPr lang="en-US" smtClean="0"/>
              <a:t>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BA2EDF-7BDA-BC4A-A215-2B1FD742F251}" type="datetimeFigureOut">
              <a:rPr lang="en-US" smtClean="0"/>
              <a:t>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BA2EDF-7BDA-BC4A-A215-2B1FD742F251}" type="datetimeFigureOut">
              <a:rPr lang="en-US" smtClean="0"/>
              <a:t>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42C9A-96A2-5849-B263-88D4ECD16A4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BA2EDF-7BDA-BC4A-A215-2B1FD742F251}" type="datetimeFigureOut">
              <a:rPr lang="en-US" smtClean="0"/>
              <a:t>5/20/17</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7A42C9A-96A2-5849-B263-88D4ECD16A44}" type="slidenum">
              <a:rPr lang="en-US" smtClean="0"/>
              <a:t>‹#›</a:t>
            </a:fld>
            <a:endParaRPr lang="en-US"/>
          </a:p>
        </p:txBody>
      </p:sp>
    </p:spTree>
    <p:extLst>
      <p:ext uri="{BB962C8B-B14F-4D97-AF65-F5344CB8AC3E}">
        <p14:creationId xmlns:p14="http://schemas.microsoft.com/office/powerpoint/2010/main" val="888519591"/>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 id="2147484107" r:id="rId15"/>
    <p:sldLayoutId id="2147484108" r:id="rId16"/>
    <p:sldLayoutId id="214748410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egitbs.net/" TargetMode="External"/><Relationship Id="rId4" Type="http://schemas.openxmlformats.org/officeDocument/2006/relationships/hyperlink" Target="http://www.polictf.it/" TargetMode="External"/><Relationship Id="rId5" Type="http://schemas.openxmlformats.org/officeDocument/2006/relationships/hyperlink" Target="http://g.co/ctf"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tftime.org/" TargetMode="External"/><Relationship Id="rId3" Type="http://schemas.openxmlformats.org/officeDocument/2006/relationships/hyperlink" Target="https://github.com/zardus/ctf-tool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github.com/ctf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CTFs – Not Just for Halo</a:t>
            </a:r>
            <a:endParaRPr lang="en-US" dirty="0"/>
          </a:p>
        </p:txBody>
      </p:sp>
      <p:sp>
        <p:nvSpPr>
          <p:cNvPr id="7" name="Subtitle 6"/>
          <p:cNvSpPr>
            <a:spLocks noGrp="1"/>
          </p:cNvSpPr>
          <p:nvPr>
            <p:ph type="subTitle" idx="1"/>
          </p:nvPr>
        </p:nvSpPr>
        <p:spPr>
          <a:xfrm>
            <a:off x="2924238" y="4402666"/>
            <a:ext cx="5762563" cy="2035712"/>
          </a:xfrm>
        </p:spPr>
        <p:txBody>
          <a:bodyPr>
            <a:normAutofit/>
          </a:bodyPr>
          <a:lstStyle/>
          <a:p>
            <a:r>
              <a:rPr lang="en-US" dirty="0" smtClean="0"/>
              <a:t>Gamification of Information Security and Other </a:t>
            </a:r>
            <a:r>
              <a:rPr lang="en-US" dirty="0" smtClean="0"/>
              <a:t>Buzzwords</a:t>
            </a:r>
          </a:p>
          <a:p>
            <a:endParaRPr lang="en-US" dirty="0" smtClean="0"/>
          </a:p>
          <a:p>
            <a:r>
              <a:rPr lang="en-US" dirty="0" smtClean="0"/>
              <a:t>Ray Doyle</a:t>
            </a:r>
          </a:p>
          <a:p>
            <a:r>
              <a:rPr lang="en-US" dirty="0" smtClean="0"/>
              <a:t>Clayton Dorsey</a:t>
            </a:r>
            <a:endParaRPr lang="en-US" dirty="0"/>
          </a:p>
        </p:txBody>
      </p:sp>
    </p:spTree>
    <p:extLst>
      <p:ext uri="{BB962C8B-B14F-4D97-AF65-F5344CB8AC3E}">
        <p14:creationId xmlns:p14="http://schemas.microsoft.com/office/powerpoint/2010/main" val="3287977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772400" cy="1143000"/>
          </a:xfrm>
        </p:spPr>
        <p:txBody>
          <a:bodyPr/>
          <a:lstStyle/>
          <a:p>
            <a:r>
              <a:rPr lang="en-US" dirty="0" err="1" smtClean="0"/>
              <a:t>Trello</a:t>
            </a:r>
            <a:endParaRPr lang="en-US" dirty="0"/>
          </a:p>
        </p:txBody>
      </p:sp>
      <p:pic>
        <p:nvPicPr>
          <p:cNvPr id="4" name="Picture 3"/>
          <p:cNvPicPr>
            <a:picLocks noChangeAspect="1"/>
          </p:cNvPicPr>
          <p:nvPr/>
        </p:nvPicPr>
        <p:blipFill>
          <a:blip r:embed="rId3"/>
          <a:stretch>
            <a:fillRect/>
          </a:stretch>
        </p:blipFill>
        <p:spPr>
          <a:xfrm>
            <a:off x="685800" y="1517891"/>
            <a:ext cx="7772400" cy="4878719"/>
          </a:xfrm>
          <a:prstGeom prst="rect">
            <a:avLst/>
          </a:prstGeom>
        </p:spPr>
      </p:pic>
    </p:spTree>
    <p:extLst>
      <p:ext uri="{BB962C8B-B14F-4D97-AF65-F5344CB8AC3E}">
        <p14:creationId xmlns:p14="http://schemas.microsoft.com/office/powerpoint/2010/main" val="4008644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CTFs?</a:t>
            </a:r>
            <a:endParaRPr lang="en-US" dirty="0"/>
          </a:p>
        </p:txBody>
      </p:sp>
      <p:pic>
        <p:nvPicPr>
          <p:cNvPr id="8" name="Picture 7"/>
          <p:cNvPicPr>
            <a:picLocks noChangeAspect="1"/>
          </p:cNvPicPr>
          <p:nvPr/>
        </p:nvPicPr>
        <p:blipFill>
          <a:blip r:embed="rId3"/>
          <a:stretch>
            <a:fillRect/>
          </a:stretch>
        </p:blipFill>
        <p:spPr>
          <a:xfrm>
            <a:off x="1387306" y="1777369"/>
            <a:ext cx="6369388" cy="4572000"/>
          </a:xfrm>
          <a:prstGeom prst="rect">
            <a:avLst/>
          </a:prstGeom>
        </p:spPr>
      </p:pic>
    </p:spTree>
    <p:extLst>
      <p:ext uri="{BB962C8B-B14F-4D97-AF65-F5344CB8AC3E}">
        <p14:creationId xmlns:p14="http://schemas.microsoft.com/office/powerpoint/2010/main" val="2981838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CTFs?</a:t>
            </a:r>
            <a:endParaRPr lang="en-US" dirty="0"/>
          </a:p>
        </p:txBody>
      </p:sp>
      <p:sp>
        <p:nvSpPr>
          <p:cNvPr id="3" name="Content Placeholder 2"/>
          <p:cNvSpPr>
            <a:spLocks noGrp="1"/>
          </p:cNvSpPr>
          <p:nvPr>
            <p:ph idx="1"/>
          </p:nvPr>
        </p:nvSpPr>
        <p:spPr/>
        <p:txBody>
          <a:bodyPr>
            <a:normAutofit/>
          </a:bodyPr>
          <a:lstStyle/>
          <a:p>
            <a:r>
              <a:rPr lang="en-US" sz="2400" dirty="0"/>
              <a:t>Closest thing to hacking / </a:t>
            </a:r>
            <a:r>
              <a:rPr lang="en-US" sz="2400" dirty="0" err="1"/>
              <a:t>pentesting</a:t>
            </a:r>
            <a:r>
              <a:rPr lang="en-US" sz="2400" dirty="0"/>
              <a:t> for many people</a:t>
            </a:r>
          </a:p>
          <a:p>
            <a:r>
              <a:rPr lang="en-US" sz="2400" dirty="0"/>
              <a:t>Gain experience with tools</a:t>
            </a:r>
          </a:p>
          <a:p>
            <a:r>
              <a:rPr lang="en-US" sz="2400" dirty="0"/>
              <a:t>Hone skills, learn new ones</a:t>
            </a:r>
          </a:p>
          <a:p>
            <a:r>
              <a:rPr lang="en-US" sz="2400" dirty="0"/>
              <a:t>Competition is fun, motivating, aggravating</a:t>
            </a:r>
          </a:p>
          <a:p>
            <a:r>
              <a:rPr lang="en-US" sz="2400" dirty="0"/>
              <a:t>Meet new people, potential </a:t>
            </a:r>
            <a:r>
              <a:rPr lang="en-US" sz="2400" dirty="0" smtClean="0"/>
              <a:t>employers or co-workers</a:t>
            </a:r>
            <a:endParaRPr lang="en-US" sz="2400" dirty="0"/>
          </a:p>
          <a:p>
            <a:r>
              <a:rPr lang="en-US" sz="2400" dirty="0"/>
              <a:t>CTFs as part of job </a:t>
            </a:r>
            <a:r>
              <a:rPr lang="en-US" sz="2400" dirty="0" smtClean="0"/>
              <a:t>interviews</a:t>
            </a:r>
            <a:endParaRPr lang="en-US" sz="2400" dirty="0"/>
          </a:p>
        </p:txBody>
      </p:sp>
    </p:spTree>
    <p:extLst>
      <p:ext uri="{BB962C8B-B14F-4D97-AF65-F5344CB8AC3E}">
        <p14:creationId xmlns:p14="http://schemas.microsoft.com/office/powerpoint/2010/main" val="3778443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Popular/Upcoming CTFs</a:t>
            </a:r>
            <a:endParaRPr lang="en-US" dirty="0"/>
          </a:p>
        </p:txBody>
      </p:sp>
      <p:sp>
        <p:nvSpPr>
          <p:cNvPr id="3" name="Content Placeholder 2"/>
          <p:cNvSpPr>
            <a:spLocks noGrp="1"/>
          </p:cNvSpPr>
          <p:nvPr>
            <p:ph idx="1"/>
          </p:nvPr>
        </p:nvSpPr>
        <p:spPr/>
        <p:txBody>
          <a:bodyPr>
            <a:normAutofit fontScale="70000" lnSpcReduction="20000"/>
          </a:bodyPr>
          <a:lstStyle/>
          <a:p>
            <a:r>
              <a:rPr lang="en-US" dirty="0"/>
              <a:t>DEFCON </a:t>
            </a:r>
          </a:p>
          <a:p>
            <a:pPr lvl="1"/>
            <a:r>
              <a:rPr lang="en-US" dirty="0"/>
              <a:t>DEFCON CTF </a:t>
            </a:r>
            <a:r>
              <a:rPr lang="en-US" dirty="0" smtClean="0"/>
              <a:t>- </a:t>
            </a:r>
            <a:r>
              <a:rPr lang="en-US" dirty="0">
                <a:hlinkClick r:id="rId3"/>
              </a:rPr>
              <a:t>https://legitbs.net</a:t>
            </a:r>
            <a:r>
              <a:rPr lang="en-US" dirty="0" smtClean="0">
                <a:hlinkClick r:id="rId3"/>
              </a:rPr>
              <a:t>/</a:t>
            </a:r>
            <a:endParaRPr lang="en-US" dirty="0"/>
          </a:p>
          <a:p>
            <a:pPr lvl="1"/>
            <a:r>
              <a:rPr lang="en-US" dirty="0" err="1"/>
              <a:t>OpenCTF</a:t>
            </a:r>
            <a:endParaRPr lang="en-US" dirty="0"/>
          </a:p>
          <a:p>
            <a:pPr lvl="1"/>
            <a:r>
              <a:rPr lang="en-US" dirty="0" err="1"/>
              <a:t>IoT</a:t>
            </a:r>
            <a:r>
              <a:rPr lang="en-US" dirty="0"/>
              <a:t> Village – </a:t>
            </a:r>
            <a:r>
              <a:rPr lang="en-US" dirty="0" err="1"/>
              <a:t>SOHOpelessly</a:t>
            </a:r>
            <a:r>
              <a:rPr lang="en-US" dirty="0"/>
              <a:t> Broken</a:t>
            </a:r>
          </a:p>
          <a:p>
            <a:r>
              <a:rPr lang="en-US" dirty="0" err="1"/>
              <a:t>Derbycon</a:t>
            </a:r>
            <a:r>
              <a:rPr lang="en-US" dirty="0"/>
              <a:t> CTF </a:t>
            </a:r>
          </a:p>
          <a:p>
            <a:r>
              <a:rPr lang="en-US" dirty="0"/>
              <a:t>CSAW CTF (good for beginners)</a:t>
            </a:r>
          </a:p>
          <a:p>
            <a:r>
              <a:rPr lang="en-US" dirty="0"/>
              <a:t>Upcoming</a:t>
            </a:r>
          </a:p>
          <a:p>
            <a:pPr lvl="1"/>
            <a:r>
              <a:rPr lang="en-US" dirty="0" err="1"/>
              <a:t>PoliCTF</a:t>
            </a:r>
            <a:r>
              <a:rPr lang="en-US" dirty="0"/>
              <a:t> - </a:t>
            </a:r>
            <a:r>
              <a:rPr lang="en-US" dirty="0">
                <a:hlinkClick r:id="rId4"/>
              </a:rPr>
              <a:t>http://www.polictf.it</a:t>
            </a:r>
            <a:r>
              <a:rPr lang="en-US" dirty="0" smtClean="0">
                <a:hlinkClick r:id="rId4"/>
              </a:rPr>
              <a:t>/</a:t>
            </a:r>
            <a:endParaRPr lang="en-US" dirty="0" smtClean="0"/>
          </a:p>
          <a:p>
            <a:pPr lvl="1"/>
            <a:r>
              <a:rPr lang="en-US" dirty="0" smtClean="0"/>
              <a:t>Google CTF - </a:t>
            </a:r>
            <a:r>
              <a:rPr lang="en-US" dirty="0">
                <a:hlinkClick r:id="rId5"/>
              </a:rPr>
              <a:t>http://g.co/ctf</a:t>
            </a:r>
            <a:endParaRPr lang="en-US" dirty="0"/>
          </a:p>
          <a:p>
            <a:pPr lvl="1"/>
            <a:endParaRPr lang="en-US" dirty="0" smtClean="0"/>
          </a:p>
          <a:p>
            <a:pPr lvl="1"/>
            <a:r>
              <a:rPr lang="en-US" dirty="0" err="1" smtClean="0"/>
              <a:t>EverSec</a:t>
            </a:r>
            <a:r>
              <a:rPr lang="en-US" dirty="0" smtClean="0"/>
              <a:t> </a:t>
            </a:r>
            <a:r>
              <a:rPr lang="en-US" dirty="0" smtClean="0"/>
              <a:t>CTF </a:t>
            </a:r>
            <a:r>
              <a:rPr lang="en-US" dirty="0" smtClean="0"/>
              <a:t>at </a:t>
            </a:r>
            <a:r>
              <a:rPr lang="en-US" dirty="0" err="1" smtClean="0"/>
              <a:t>CarolinaCon</a:t>
            </a:r>
            <a:r>
              <a:rPr lang="en-US" dirty="0" smtClean="0"/>
              <a:t>!</a:t>
            </a:r>
            <a:endParaRPr lang="en-US" dirty="0"/>
          </a:p>
        </p:txBody>
      </p:sp>
    </p:spTree>
    <p:extLst>
      <p:ext uri="{BB962C8B-B14F-4D97-AF65-F5344CB8AC3E}">
        <p14:creationId xmlns:p14="http://schemas.microsoft.com/office/powerpoint/2010/main" val="521203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Autofit/>
          </a:bodyPr>
          <a:lstStyle/>
          <a:p>
            <a:r>
              <a:rPr lang="en-US" sz="2000" dirty="0">
                <a:hlinkClick r:id="rId2"/>
              </a:rPr>
              <a:t>ctftime.org </a:t>
            </a:r>
            <a:r>
              <a:rPr lang="en-US" sz="2000" dirty="0"/>
              <a:t>- Great for finding upcoming CTFs, challenge </a:t>
            </a:r>
            <a:r>
              <a:rPr lang="en-US" sz="2000" dirty="0" err="1"/>
              <a:t>writeups</a:t>
            </a:r>
            <a:r>
              <a:rPr lang="en-US" sz="2000" dirty="0"/>
              <a:t>, and scoring teams</a:t>
            </a:r>
          </a:p>
          <a:p>
            <a:r>
              <a:rPr lang="en-US" sz="2000" dirty="0">
                <a:hlinkClick r:id="rId3"/>
              </a:rPr>
              <a:t>github.com/zardus/ctf-tools</a:t>
            </a:r>
            <a:r>
              <a:rPr lang="en-US" sz="2000" dirty="0"/>
              <a:t> - long list of tools separated by challenge category</a:t>
            </a:r>
          </a:p>
          <a:p>
            <a:r>
              <a:rPr lang="en-US" sz="2000" dirty="0"/>
              <a:t>Practice CTFs</a:t>
            </a:r>
          </a:p>
          <a:p>
            <a:pPr lvl="1"/>
            <a:r>
              <a:rPr lang="en-US" sz="2000" dirty="0" err="1"/>
              <a:t>picoCTF</a:t>
            </a:r>
            <a:endParaRPr lang="en-US" sz="2000" dirty="0"/>
          </a:p>
          <a:p>
            <a:pPr lvl="1"/>
            <a:r>
              <a:rPr lang="en-US" sz="2000" dirty="0" err="1"/>
              <a:t>Pwn</a:t>
            </a:r>
            <a:r>
              <a:rPr lang="en-US" sz="2000" dirty="0"/>
              <a:t> Adventure – an MMO client and server you can run and hack to </a:t>
            </a:r>
            <a:r>
              <a:rPr lang="en-US" sz="2000" dirty="0" smtClean="0"/>
              <a:t>beat</a:t>
            </a:r>
            <a:endParaRPr lang="en-US" sz="2000" dirty="0"/>
          </a:p>
          <a:p>
            <a:r>
              <a:rPr lang="en-US" sz="2000" dirty="0"/>
              <a:t>Previous CTF </a:t>
            </a:r>
            <a:r>
              <a:rPr lang="en-US" sz="2000" dirty="0" err="1" smtClean="0"/>
              <a:t>writeups</a:t>
            </a:r>
            <a:endParaRPr lang="en-US" sz="2000" dirty="0"/>
          </a:p>
        </p:txBody>
      </p:sp>
    </p:spTree>
    <p:extLst>
      <p:ext uri="{BB962C8B-B14F-4D97-AF65-F5344CB8AC3E}">
        <p14:creationId xmlns:p14="http://schemas.microsoft.com/office/powerpoint/2010/main" val="2435153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2</a:t>
            </a:r>
            <a:endParaRPr lang="en-US" dirty="0"/>
          </a:p>
        </p:txBody>
      </p:sp>
      <p:pic>
        <p:nvPicPr>
          <p:cNvPr id="5" name="Picture 4"/>
          <p:cNvPicPr>
            <a:picLocks noChangeAspect="1"/>
          </p:cNvPicPr>
          <p:nvPr/>
        </p:nvPicPr>
        <p:blipFill>
          <a:blip r:embed="rId2"/>
          <a:stretch>
            <a:fillRect/>
          </a:stretch>
        </p:blipFill>
        <p:spPr>
          <a:xfrm>
            <a:off x="457200" y="2408303"/>
            <a:ext cx="8229600" cy="2433193"/>
          </a:xfrm>
          <a:prstGeom prst="rect">
            <a:avLst/>
          </a:prstGeom>
        </p:spPr>
      </p:pic>
    </p:spTree>
    <p:extLst>
      <p:ext uri="{BB962C8B-B14F-4D97-AF65-F5344CB8AC3E}">
        <p14:creationId xmlns:p14="http://schemas.microsoft.com/office/powerpoint/2010/main" val="3778443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Questions and Answers</a:t>
            </a:r>
            <a:endParaRPr lang="en-US" dirty="0"/>
          </a:p>
        </p:txBody>
      </p:sp>
    </p:spTree>
    <p:extLst>
      <p:ext uri="{BB962C8B-B14F-4D97-AF65-F5344CB8AC3E}">
        <p14:creationId xmlns:p14="http://schemas.microsoft.com/office/powerpoint/2010/main" val="2785902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END</a:t>
            </a:r>
            <a:endParaRPr lang="en-US" dirty="0"/>
          </a:p>
        </p:txBody>
      </p:sp>
    </p:spTree>
    <p:extLst>
      <p:ext uri="{BB962C8B-B14F-4D97-AF65-F5344CB8AC3E}">
        <p14:creationId xmlns:p14="http://schemas.microsoft.com/office/powerpoint/2010/main" val="2785902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we?</a:t>
            </a:r>
            <a:endParaRPr lang="en-US" dirty="0"/>
          </a:p>
        </p:txBody>
      </p:sp>
      <p:sp>
        <p:nvSpPr>
          <p:cNvPr id="6" name="Text Placeholder 5"/>
          <p:cNvSpPr>
            <a:spLocks noGrp="1"/>
          </p:cNvSpPr>
          <p:nvPr>
            <p:ph type="body" idx="1"/>
          </p:nvPr>
        </p:nvSpPr>
        <p:spPr/>
        <p:txBody>
          <a:bodyPr>
            <a:normAutofit fontScale="47500" lnSpcReduction="20000"/>
          </a:bodyPr>
          <a:lstStyle/>
          <a:p>
            <a:r>
              <a:rPr lang="en-US" dirty="0" smtClean="0"/>
              <a:t>Ray Doyle - @</a:t>
            </a:r>
            <a:r>
              <a:rPr lang="en-US" dirty="0" err="1" smtClean="0"/>
              <a:t>doylersec</a:t>
            </a:r>
            <a:endParaRPr lang="en-US" dirty="0" smtClean="0"/>
          </a:p>
          <a:p>
            <a:r>
              <a:rPr lang="en-US" dirty="0" smtClean="0"/>
              <a:t>https://</a:t>
            </a:r>
            <a:r>
              <a:rPr lang="en-US" dirty="0" err="1" smtClean="0"/>
              <a:t>www.doyler.net</a:t>
            </a:r>
            <a:endParaRPr lang="en-US" dirty="0"/>
          </a:p>
        </p:txBody>
      </p:sp>
      <p:sp>
        <p:nvSpPr>
          <p:cNvPr id="7" name="Content Placeholder 6"/>
          <p:cNvSpPr>
            <a:spLocks noGrp="1"/>
          </p:cNvSpPr>
          <p:nvPr>
            <p:ph sz="half" idx="2"/>
          </p:nvPr>
        </p:nvSpPr>
        <p:spPr/>
        <p:txBody>
          <a:bodyPr>
            <a:normAutofit fontScale="85000" lnSpcReduction="10000"/>
          </a:bodyPr>
          <a:lstStyle/>
          <a:p>
            <a:r>
              <a:rPr lang="en-US" dirty="0" smtClean="0"/>
              <a:t>Senior Penetration Tester at </a:t>
            </a:r>
            <a:r>
              <a:rPr lang="en-US" dirty="0" err="1" smtClean="0"/>
              <a:t>SecureWorks</a:t>
            </a:r>
            <a:endParaRPr lang="en-US" dirty="0" smtClean="0"/>
          </a:p>
          <a:p>
            <a:r>
              <a:rPr lang="en-US" dirty="0" smtClean="0"/>
              <a:t>Participated in various CTFs for over 10 years now</a:t>
            </a:r>
          </a:p>
          <a:p>
            <a:r>
              <a:rPr lang="en-US" dirty="0" smtClean="0"/>
              <a:t>Team </a:t>
            </a:r>
            <a:r>
              <a:rPr lang="en-US" dirty="0" err="1" smtClean="0"/>
              <a:t>EverSec</a:t>
            </a:r>
            <a:r>
              <a:rPr lang="en-US" dirty="0" smtClean="0"/>
              <a:t> - 1</a:t>
            </a:r>
            <a:r>
              <a:rPr lang="en-US" baseline="30000" dirty="0" smtClean="0"/>
              <a:t>st</a:t>
            </a:r>
            <a:r>
              <a:rPr lang="en-US" dirty="0" smtClean="0"/>
              <a:t> place </a:t>
            </a:r>
            <a:r>
              <a:rPr lang="en-US" dirty="0" err="1" smtClean="0"/>
              <a:t>SOHOpelessly</a:t>
            </a:r>
            <a:r>
              <a:rPr lang="en-US" dirty="0" smtClean="0"/>
              <a:t> Broken DefCon24, 2</a:t>
            </a:r>
            <a:r>
              <a:rPr lang="en-US" baseline="30000" dirty="0" smtClean="0"/>
              <a:t>nd</a:t>
            </a:r>
            <a:r>
              <a:rPr lang="en-US" dirty="0" smtClean="0"/>
              <a:t> place </a:t>
            </a:r>
            <a:r>
              <a:rPr lang="en-US" dirty="0" err="1" smtClean="0"/>
              <a:t>DerbyCon</a:t>
            </a:r>
            <a:r>
              <a:rPr lang="en-US" dirty="0" smtClean="0"/>
              <a:t> 6, 7</a:t>
            </a:r>
            <a:r>
              <a:rPr lang="en-US" baseline="30000" dirty="0" smtClean="0"/>
              <a:t>th</a:t>
            </a:r>
            <a:r>
              <a:rPr lang="en-US" dirty="0" smtClean="0"/>
              <a:t> place DefCon24 </a:t>
            </a:r>
            <a:r>
              <a:rPr lang="en-US" dirty="0" err="1" smtClean="0"/>
              <a:t>OpenCTF</a:t>
            </a:r>
            <a:endParaRPr lang="en-US" dirty="0" smtClean="0"/>
          </a:p>
          <a:p>
            <a:r>
              <a:rPr lang="en-US" dirty="0" smtClean="0"/>
              <a:t>DefCon24 Black Badge winner (</a:t>
            </a:r>
            <a:r>
              <a:rPr lang="en-US" dirty="0" err="1" smtClean="0"/>
              <a:t>SOHOpelessly</a:t>
            </a:r>
            <a:r>
              <a:rPr lang="en-US" dirty="0" smtClean="0"/>
              <a:t> Broken </a:t>
            </a:r>
            <a:r>
              <a:rPr lang="en-US" dirty="0" err="1" smtClean="0"/>
              <a:t>IoT</a:t>
            </a:r>
            <a:r>
              <a:rPr lang="en-US" dirty="0" smtClean="0"/>
              <a:t> Village CTF)</a:t>
            </a:r>
          </a:p>
          <a:p>
            <a:r>
              <a:rPr lang="en-US" dirty="0" smtClean="0"/>
              <a:t>First time presenter</a:t>
            </a:r>
            <a:endParaRPr lang="en-US" dirty="0"/>
          </a:p>
        </p:txBody>
      </p:sp>
      <p:sp>
        <p:nvSpPr>
          <p:cNvPr id="8" name="Text Placeholder 7"/>
          <p:cNvSpPr>
            <a:spLocks noGrp="1"/>
          </p:cNvSpPr>
          <p:nvPr>
            <p:ph type="body" sz="quarter" idx="3"/>
          </p:nvPr>
        </p:nvSpPr>
        <p:spPr/>
        <p:txBody>
          <a:bodyPr>
            <a:normAutofit fontScale="62500" lnSpcReduction="20000"/>
          </a:bodyPr>
          <a:lstStyle/>
          <a:p>
            <a:r>
              <a:rPr lang="en-US" dirty="0" smtClean="0"/>
              <a:t>Clayton Dorsey - @</a:t>
            </a:r>
            <a:r>
              <a:rPr lang="en-US" dirty="0" err="1" smtClean="0"/>
              <a:t>claytondorsey</a:t>
            </a:r>
            <a:endParaRPr lang="en-US" dirty="0"/>
          </a:p>
        </p:txBody>
      </p:sp>
      <p:sp>
        <p:nvSpPr>
          <p:cNvPr id="9" name="Content Placeholder 8"/>
          <p:cNvSpPr>
            <a:spLocks noGrp="1"/>
          </p:cNvSpPr>
          <p:nvPr>
            <p:ph sz="quarter" idx="4"/>
          </p:nvPr>
        </p:nvSpPr>
        <p:spPr/>
        <p:txBody>
          <a:bodyPr>
            <a:normAutofit fontScale="85000" lnSpcReduction="10000"/>
          </a:bodyPr>
          <a:lstStyle/>
          <a:p>
            <a:r>
              <a:rPr lang="en-US" dirty="0" smtClean="0"/>
              <a:t>Soon to be Senior Penetration </a:t>
            </a:r>
            <a:r>
              <a:rPr lang="en-US" dirty="0"/>
              <a:t>Tester </a:t>
            </a:r>
            <a:r>
              <a:rPr lang="en-US" dirty="0" smtClean="0"/>
              <a:t>at </a:t>
            </a:r>
            <a:r>
              <a:rPr lang="en-US" dirty="0" err="1" smtClean="0"/>
              <a:t>SecureWorks</a:t>
            </a:r>
            <a:endParaRPr lang="en-US" dirty="0" smtClean="0"/>
          </a:p>
          <a:p>
            <a:r>
              <a:rPr lang="en-US" dirty="0" err="1" smtClean="0"/>
              <a:t>CTFing</a:t>
            </a:r>
            <a:r>
              <a:rPr lang="en-US" dirty="0" smtClean="0"/>
              <a:t> </a:t>
            </a:r>
            <a:r>
              <a:rPr lang="en-US" dirty="0"/>
              <a:t>since 2012</a:t>
            </a:r>
          </a:p>
          <a:p>
            <a:r>
              <a:rPr lang="en-US" dirty="0"/>
              <a:t>Competed in </a:t>
            </a:r>
            <a:r>
              <a:rPr lang="en-US" dirty="0" err="1"/>
              <a:t>SOHOpelessly</a:t>
            </a:r>
            <a:r>
              <a:rPr lang="en-US" dirty="0"/>
              <a:t> Broken since 2013, placed each year, won 1</a:t>
            </a:r>
            <a:r>
              <a:rPr lang="en-US" baseline="30000" dirty="0"/>
              <a:t>st</a:t>
            </a:r>
            <a:r>
              <a:rPr lang="en-US" dirty="0"/>
              <a:t> twice</a:t>
            </a:r>
          </a:p>
          <a:p>
            <a:r>
              <a:rPr lang="en-US" dirty="0"/>
              <a:t>DefCon24 Black Badge winner (</a:t>
            </a:r>
            <a:r>
              <a:rPr lang="en-US" dirty="0" err="1"/>
              <a:t>SOHOpelessly</a:t>
            </a:r>
            <a:r>
              <a:rPr lang="en-US" dirty="0"/>
              <a:t> Broken </a:t>
            </a:r>
            <a:r>
              <a:rPr lang="en-US" dirty="0" err="1"/>
              <a:t>IoT</a:t>
            </a:r>
            <a:r>
              <a:rPr lang="en-US" dirty="0"/>
              <a:t> Village CTF)</a:t>
            </a:r>
          </a:p>
          <a:p>
            <a:r>
              <a:rPr lang="en-US" dirty="0"/>
              <a:t>First time presenter</a:t>
            </a:r>
          </a:p>
        </p:txBody>
      </p:sp>
    </p:spTree>
    <p:extLst>
      <p:ext uri="{BB962C8B-B14F-4D97-AF65-F5344CB8AC3E}">
        <p14:creationId xmlns:p14="http://schemas.microsoft.com/office/powerpoint/2010/main" val="3874582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stretch>
            <a:fillRect/>
          </a:stretch>
        </p:blipFill>
        <p:spPr>
          <a:xfrm>
            <a:off x="2330232" y="58117"/>
            <a:ext cx="4483536" cy="6741765"/>
          </a:xfrm>
          <a:prstGeom prst="rect">
            <a:avLst/>
          </a:prstGeom>
        </p:spPr>
      </p:pic>
    </p:spTree>
    <p:extLst>
      <p:ext uri="{BB962C8B-B14F-4D97-AF65-F5344CB8AC3E}">
        <p14:creationId xmlns:p14="http://schemas.microsoft.com/office/powerpoint/2010/main" val="12847075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CTFs?</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Capture the Flag (CTF) competitions are generally </a:t>
            </a:r>
            <a:r>
              <a:rPr lang="en-US" sz="2400" dirty="0" smtClean="0"/>
              <a:t>on information </a:t>
            </a:r>
            <a:r>
              <a:rPr lang="en-US" sz="2400" dirty="0" smtClean="0"/>
              <a:t>security </a:t>
            </a:r>
            <a:r>
              <a:rPr lang="en-US" sz="2400" dirty="0" smtClean="0"/>
              <a:t>topics with </a:t>
            </a:r>
            <a:r>
              <a:rPr lang="en-US" sz="2400" dirty="0" smtClean="0"/>
              <a:t>challenges, winners, and sometimes even prizes!</a:t>
            </a:r>
          </a:p>
          <a:p>
            <a:r>
              <a:rPr lang="en-US" sz="2400" dirty="0" smtClean="0"/>
              <a:t>Often a series of </a:t>
            </a:r>
            <a:r>
              <a:rPr lang="en-US" sz="2400" dirty="0" smtClean="0"/>
              <a:t>challenges </a:t>
            </a:r>
            <a:r>
              <a:rPr lang="en-US" sz="2400" dirty="0" smtClean="0"/>
              <a:t>or computers to attack and defend</a:t>
            </a:r>
          </a:p>
          <a:p>
            <a:r>
              <a:rPr lang="en-US" sz="2400" dirty="0" smtClean="0"/>
              <a:t>Team or individual based</a:t>
            </a:r>
          </a:p>
          <a:p>
            <a:r>
              <a:rPr lang="en-US" sz="2400" dirty="0" smtClean="0"/>
              <a:t>Challenges to solve that usually give “flags</a:t>
            </a:r>
            <a:r>
              <a:rPr lang="en-US" sz="2400" dirty="0"/>
              <a:t>” (</a:t>
            </a:r>
            <a:r>
              <a:rPr lang="en-US" sz="2400" dirty="0" smtClean="0"/>
              <a:t>ther5s_n0_Place_l1ke_h0m3)</a:t>
            </a:r>
            <a:endParaRPr lang="en-US" sz="2400" dirty="0"/>
          </a:p>
        </p:txBody>
      </p:sp>
    </p:spTree>
    <p:extLst>
      <p:ext uri="{BB962C8B-B14F-4D97-AF65-F5344CB8AC3E}">
        <p14:creationId xmlns:p14="http://schemas.microsoft.com/office/powerpoint/2010/main" val="3778443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CTFs</a:t>
            </a:r>
            <a:endParaRPr lang="en-US" dirty="0"/>
          </a:p>
        </p:txBody>
      </p:sp>
      <p:sp>
        <p:nvSpPr>
          <p:cNvPr id="3" name="Content Placeholder 2"/>
          <p:cNvSpPr>
            <a:spLocks noGrp="1"/>
          </p:cNvSpPr>
          <p:nvPr>
            <p:ph idx="1"/>
          </p:nvPr>
        </p:nvSpPr>
        <p:spPr/>
        <p:txBody>
          <a:bodyPr>
            <a:normAutofit/>
          </a:bodyPr>
          <a:lstStyle/>
          <a:p>
            <a:r>
              <a:rPr lang="en-US" sz="4000" dirty="0" smtClean="0"/>
              <a:t>Jeopardy</a:t>
            </a:r>
          </a:p>
          <a:p>
            <a:r>
              <a:rPr lang="en-US" sz="4000" dirty="0" smtClean="0"/>
              <a:t>Attack-defense</a:t>
            </a:r>
          </a:p>
          <a:p>
            <a:r>
              <a:rPr lang="en-US" sz="4000" dirty="0" smtClean="0"/>
              <a:t>Mixed/Scenario</a:t>
            </a:r>
            <a:endParaRPr lang="en-US" sz="4000" dirty="0"/>
          </a:p>
        </p:txBody>
      </p:sp>
    </p:spTree>
    <p:extLst>
      <p:ext uri="{BB962C8B-B14F-4D97-AF65-F5344CB8AC3E}">
        <p14:creationId xmlns:p14="http://schemas.microsoft.com/office/powerpoint/2010/main" val="3778443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CTF Challenges</a:t>
            </a:r>
            <a:endParaRPr lang="en-US" dirty="0"/>
          </a:p>
        </p:txBody>
      </p:sp>
      <p:sp>
        <p:nvSpPr>
          <p:cNvPr id="3" name="Content Placeholder 2"/>
          <p:cNvSpPr>
            <a:spLocks noGrp="1"/>
          </p:cNvSpPr>
          <p:nvPr>
            <p:ph sz="half" idx="1"/>
          </p:nvPr>
        </p:nvSpPr>
        <p:spPr/>
        <p:txBody>
          <a:bodyPr>
            <a:normAutofit lnSpcReduction="10000"/>
          </a:bodyPr>
          <a:lstStyle/>
          <a:p>
            <a:r>
              <a:rPr lang="en-US" sz="2400" dirty="0" smtClean="0"/>
              <a:t>Cryptography</a:t>
            </a:r>
          </a:p>
          <a:p>
            <a:r>
              <a:rPr lang="en-US" sz="2400" dirty="0" smtClean="0"/>
              <a:t>Steganography</a:t>
            </a:r>
          </a:p>
          <a:p>
            <a:r>
              <a:rPr lang="en-US" sz="2400" dirty="0" smtClean="0"/>
              <a:t>Binary Exploitation</a:t>
            </a:r>
          </a:p>
          <a:p>
            <a:r>
              <a:rPr lang="en-US" sz="2400" dirty="0" smtClean="0"/>
              <a:t>Reverse Engineering</a:t>
            </a:r>
          </a:p>
          <a:p>
            <a:r>
              <a:rPr lang="en-US" sz="2400" dirty="0" smtClean="0"/>
              <a:t>Mobile challenges</a:t>
            </a:r>
          </a:p>
          <a:p>
            <a:r>
              <a:rPr lang="en-US" sz="2400" dirty="0" smtClean="0"/>
              <a:t>Network challenges</a:t>
            </a:r>
          </a:p>
          <a:p>
            <a:r>
              <a:rPr lang="en-US" sz="2400" dirty="0" smtClean="0"/>
              <a:t>Physical attacks</a:t>
            </a:r>
            <a:endParaRPr lang="en-US" sz="2400" dirty="0"/>
          </a:p>
        </p:txBody>
      </p:sp>
      <p:sp>
        <p:nvSpPr>
          <p:cNvPr id="4" name="Content Placeholder 3"/>
          <p:cNvSpPr>
            <a:spLocks noGrp="1"/>
          </p:cNvSpPr>
          <p:nvPr>
            <p:ph sz="half" idx="2"/>
          </p:nvPr>
        </p:nvSpPr>
        <p:spPr/>
        <p:txBody>
          <a:bodyPr>
            <a:normAutofit lnSpcReduction="10000"/>
          </a:bodyPr>
          <a:lstStyle/>
          <a:p>
            <a:r>
              <a:rPr lang="en-US" sz="2400" dirty="0" smtClean="0"/>
              <a:t>Forensics</a:t>
            </a:r>
          </a:p>
          <a:p>
            <a:r>
              <a:rPr lang="en-US" sz="2400" dirty="0" smtClean="0"/>
              <a:t>Packet Analysis</a:t>
            </a:r>
          </a:p>
          <a:p>
            <a:r>
              <a:rPr lang="en-US" sz="2400" dirty="0" smtClean="0"/>
              <a:t>Games</a:t>
            </a:r>
          </a:p>
          <a:p>
            <a:r>
              <a:rPr lang="en-US" sz="2400" dirty="0" smtClean="0"/>
              <a:t>Obscure systems/languages</a:t>
            </a:r>
          </a:p>
          <a:p>
            <a:r>
              <a:rPr lang="en-US" sz="2400" dirty="0" smtClean="0"/>
              <a:t>Programming</a:t>
            </a:r>
          </a:p>
          <a:p>
            <a:r>
              <a:rPr lang="en-US" sz="2400" dirty="0" smtClean="0"/>
              <a:t>And more!</a:t>
            </a:r>
          </a:p>
        </p:txBody>
      </p:sp>
    </p:spTree>
    <p:extLst>
      <p:ext uri="{BB962C8B-B14F-4D97-AF65-F5344CB8AC3E}">
        <p14:creationId xmlns:p14="http://schemas.microsoft.com/office/powerpoint/2010/main" val="3778443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1</a:t>
            </a:r>
            <a:endParaRPr lang="en-US" dirty="0"/>
          </a:p>
        </p:txBody>
      </p:sp>
      <p:pic>
        <p:nvPicPr>
          <p:cNvPr id="4" name="Picture 3" descr="combin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5" y="1986926"/>
            <a:ext cx="5486403" cy="4114800"/>
          </a:xfrm>
          <a:prstGeom prst="rect">
            <a:avLst/>
          </a:prstGeom>
        </p:spPr>
      </p:pic>
    </p:spTree>
    <p:extLst>
      <p:ext uri="{BB962C8B-B14F-4D97-AF65-F5344CB8AC3E}">
        <p14:creationId xmlns:p14="http://schemas.microsoft.com/office/powerpoint/2010/main" val="3778443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do CTFs</a:t>
            </a:r>
            <a:endParaRPr lang="en-US" dirty="0"/>
          </a:p>
        </p:txBody>
      </p:sp>
      <p:sp>
        <p:nvSpPr>
          <p:cNvPr id="3" name="Content Placeholder 2"/>
          <p:cNvSpPr>
            <a:spLocks noGrp="1"/>
          </p:cNvSpPr>
          <p:nvPr>
            <p:ph idx="1"/>
          </p:nvPr>
        </p:nvSpPr>
        <p:spPr/>
        <p:txBody>
          <a:bodyPr>
            <a:normAutofit/>
          </a:bodyPr>
          <a:lstStyle/>
          <a:p>
            <a:r>
              <a:rPr lang="en-US" sz="2400" dirty="0" smtClean="0"/>
              <a:t>Just enter (</a:t>
            </a:r>
            <a:r>
              <a:rPr lang="en-US" sz="2400" dirty="0" err="1" smtClean="0"/>
              <a:t>CTFtime</a:t>
            </a:r>
            <a:r>
              <a:rPr lang="en-US" sz="2400" dirty="0" smtClean="0"/>
              <a:t>) or signup early</a:t>
            </a:r>
          </a:p>
          <a:p>
            <a:r>
              <a:rPr lang="en-US" sz="2400" dirty="0" smtClean="0"/>
              <a:t>Join a random team (in person is easier)</a:t>
            </a:r>
          </a:p>
          <a:p>
            <a:r>
              <a:rPr lang="en-US" sz="2400" dirty="0" smtClean="0"/>
              <a:t>/r/</a:t>
            </a:r>
            <a:r>
              <a:rPr lang="en-US" sz="2400" dirty="0" err="1" smtClean="0"/>
              <a:t>OpenToAllCTFteam</a:t>
            </a:r>
            <a:endParaRPr lang="en-US" sz="2400" dirty="0" smtClean="0"/>
          </a:p>
          <a:p>
            <a:r>
              <a:rPr lang="en-US" sz="2400" dirty="0" smtClean="0"/>
              <a:t>Read write-ups of older challenges, as well as challenges that you attempted (whether you </a:t>
            </a:r>
            <a:r>
              <a:rPr lang="en-US" sz="2400" dirty="0"/>
              <a:t>completed them or not) - </a:t>
            </a:r>
            <a:r>
              <a:rPr lang="en-US" sz="2400" dirty="0">
                <a:hlinkClick r:id="rId3"/>
              </a:rPr>
              <a:t>https://github.com/ctfs</a:t>
            </a:r>
            <a:r>
              <a:rPr lang="en-US" sz="2400" dirty="0" smtClean="0">
                <a:hlinkClick r:id="rId3"/>
              </a:rPr>
              <a:t>/</a:t>
            </a:r>
            <a:endParaRPr lang="en-US" sz="2400" dirty="0" smtClean="0"/>
          </a:p>
          <a:p>
            <a:r>
              <a:rPr lang="en-US" sz="2400" dirty="0" smtClean="0"/>
              <a:t>GOOGLE!</a:t>
            </a:r>
          </a:p>
        </p:txBody>
      </p:sp>
    </p:spTree>
    <p:extLst>
      <p:ext uri="{BB962C8B-B14F-4D97-AF65-F5344CB8AC3E}">
        <p14:creationId xmlns:p14="http://schemas.microsoft.com/office/powerpoint/2010/main" val="3778443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CTF Tactics</a:t>
            </a:r>
            <a:endParaRPr lang="en-US" dirty="0"/>
          </a:p>
        </p:txBody>
      </p:sp>
      <p:sp>
        <p:nvSpPr>
          <p:cNvPr id="3" name="Content Placeholder 2"/>
          <p:cNvSpPr>
            <a:spLocks noGrp="1"/>
          </p:cNvSpPr>
          <p:nvPr>
            <p:ph idx="1"/>
          </p:nvPr>
        </p:nvSpPr>
        <p:spPr/>
        <p:txBody>
          <a:bodyPr>
            <a:normAutofit/>
          </a:bodyPr>
          <a:lstStyle/>
          <a:p>
            <a:r>
              <a:rPr lang="en-US" sz="3200" dirty="0" smtClean="0"/>
              <a:t>Slack</a:t>
            </a:r>
          </a:p>
          <a:p>
            <a:r>
              <a:rPr lang="en-US" sz="3200" dirty="0" err="1" smtClean="0"/>
              <a:t>Trello</a:t>
            </a:r>
            <a:endParaRPr lang="en-US" sz="3200" dirty="0" smtClean="0"/>
          </a:p>
          <a:p>
            <a:r>
              <a:rPr lang="en-US" sz="3200" dirty="0" smtClean="0"/>
              <a:t>Specialization</a:t>
            </a:r>
          </a:p>
          <a:p>
            <a:r>
              <a:rPr lang="en-US" sz="3200" dirty="0" smtClean="0"/>
              <a:t>Out-of-band tactics and resource gathering</a:t>
            </a:r>
          </a:p>
        </p:txBody>
      </p:sp>
    </p:spTree>
    <p:extLst>
      <p:ext uri="{BB962C8B-B14F-4D97-AF65-F5344CB8AC3E}">
        <p14:creationId xmlns:p14="http://schemas.microsoft.com/office/powerpoint/2010/main" val="3101557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Parallax</Template>
  <TotalTime>7592</TotalTime>
  <Words>734</Words>
  <Application>Microsoft Macintosh PowerPoint</Application>
  <PresentationFormat>On-screen Show (4:3)</PresentationFormat>
  <Paragraphs>126</Paragraphs>
  <Slides>17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Corbel</vt:lpstr>
      <vt:lpstr>Mangal</vt:lpstr>
      <vt:lpstr>Arial</vt:lpstr>
      <vt:lpstr>Parallax</vt:lpstr>
      <vt:lpstr>CTFs – Not Just for Halo</vt:lpstr>
      <vt:lpstr>Who are we?</vt:lpstr>
      <vt:lpstr>PowerPoint Presentation</vt:lpstr>
      <vt:lpstr>What are CTFs?</vt:lpstr>
      <vt:lpstr>Types of CTFs</vt:lpstr>
      <vt:lpstr>CTF Challenges</vt:lpstr>
      <vt:lpstr>Demo 1</vt:lpstr>
      <vt:lpstr>How to do CTFs</vt:lpstr>
      <vt:lpstr>Advanced CTF Tactics</vt:lpstr>
      <vt:lpstr>Trello</vt:lpstr>
      <vt:lpstr>Why do CTFs?</vt:lpstr>
      <vt:lpstr>Why do CTFs?</vt:lpstr>
      <vt:lpstr>Popular/Upcoming CTFs</vt:lpstr>
      <vt:lpstr>Resources</vt:lpstr>
      <vt:lpstr>Demo 2</vt:lpstr>
      <vt:lpstr>Questions and Answers</vt:lpstr>
      <vt:lpstr>END</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CTFs – Not Just for Halo</dc:title>
  <dc:creator>Ray Doyle</dc:creator>
  <cp:lastModifiedBy>Dorsey, Clayton A</cp:lastModifiedBy>
  <cp:revision>73</cp:revision>
  <dcterms:created xsi:type="dcterms:W3CDTF">2016-10-13T14:10:54Z</dcterms:created>
  <dcterms:modified xsi:type="dcterms:W3CDTF">2017-05-20T13:31:18Z</dcterms:modified>
</cp:coreProperties>
</file>